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3" r:id="rId9"/>
    <p:sldId id="25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7"/>
    <p:restoredTop sz="94690"/>
  </p:normalViewPr>
  <p:slideViewPr>
    <p:cSldViewPr snapToGrid="0" snapToObjects="1">
      <p:cViewPr varScale="1">
        <p:scale>
          <a:sx n="99" d="100"/>
          <a:sy n="99" d="100"/>
        </p:scale>
        <p:origin x="5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E2D9A-A1A9-1442-BB82-BC0555AA03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7AC9A6-EF5A-924A-B239-AC1D81F15B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37F3A-C879-F14A-B6AD-BA2389865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4BD94-BDD9-E24A-ACF1-B5E54F323F79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BF540-F597-2943-BB26-74722593E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576A7-058F-984E-8E17-721FF301B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F12B6-D72B-FE42-9F97-044637BE0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03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6155C-A138-F442-88B7-29A24DD9A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55DF9-CA42-1B47-9CC3-9AAFCC1F83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C5E6D-2F58-F546-9DE3-C0786CF0C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4BD94-BDD9-E24A-ACF1-B5E54F323F79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0AA08-831C-7047-9182-A51550443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864C5D-7C66-8945-BAAB-D0474EADB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F12B6-D72B-FE42-9F97-044637BE0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934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0B1372-F00C-DC43-8B63-71880019FB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A1AAF2-8D23-7C44-83DB-104592456F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BD504-9869-5647-AF63-EC9F53F00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4BD94-BDD9-E24A-ACF1-B5E54F323F79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08028-A5E5-CC4E-BE51-B87101863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CA758-0497-C148-B1F3-6B618FB6F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F12B6-D72B-FE42-9F97-044637BE0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477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BDB2D-6E46-5A4D-BE32-0483101A8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96059-287F-2D40-9341-BA517CB0C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62CED-DDAF-CF42-B9AF-51DE0B05B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4BD94-BDD9-E24A-ACF1-B5E54F323F79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06FDC-C264-C346-8DCC-E38D5C2F0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27753-828B-0C43-A76D-D07BF9962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F12B6-D72B-FE42-9F97-044637BE0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40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8FE4E-11EA-A84E-9402-E33ACF024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A6C4E4-7F56-6045-BE8A-D635CE280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861DD-3E41-F145-AB0B-67ACEE24A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4BD94-BDD9-E24A-ACF1-B5E54F323F79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740C8-2A56-9B44-863A-27F7EA72C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38C9F-0B5D-A840-873E-C79A3C462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F12B6-D72B-FE42-9F97-044637BE0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9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35468-8EFE-644E-90A6-D1C87DECD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7D49B-0882-BF41-AEB9-10D7E3CD14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B98E2E-ED3A-DC47-813C-22A65AF26E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1110A0-473A-EA46-AE19-895CE3756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4BD94-BDD9-E24A-ACF1-B5E54F323F79}" type="datetimeFigureOut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DAF9BD-57DE-D34D-BD8A-8F9F678F3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DC73B8-5789-3F44-A1B4-C883B7C6E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F12B6-D72B-FE42-9F97-044637BE0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12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8FCEB-5A49-FA46-8BC4-F8B35CC37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7634F-F00D-1042-A64F-E40658A4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FCF5D-7B56-A845-8DB7-FD3BA35AD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6A95A6-00FB-574C-B8D8-EB2EF2C87C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BBBC0D-E8A3-C541-9B36-B0EEB8BB77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8DE884-6AF7-CB4E-9927-9226EDCD0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4BD94-BDD9-E24A-ACF1-B5E54F323F79}" type="datetimeFigureOut">
              <a:rPr lang="en-US" smtClean="0"/>
              <a:t>4/2/19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14A02A-8126-6F40-B8E0-1C90E2CB9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B581F9-BD56-4545-B93F-D2974F846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F12B6-D72B-FE42-9F97-044637BE0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50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7438F-7034-3541-A745-1AC5983B2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46FD56-8C79-3544-85DE-9510B4117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4BD94-BDD9-E24A-ACF1-B5E54F323F79}" type="datetimeFigureOut">
              <a:rPr lang="en-US" smtClean="0"/>
              <a:t>4/2/19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DF16C3-8169-034B-B120-4BADBE1CB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D73AD7-32F5-6842-A69F-CF1E0BF9C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F12B6-D72B-FE42-9F97-044637BE0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311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88F285-E7CB-D74F-A2A2-FDAC38AE2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4BD94-BDD9-E24A-ACF1-B5E54F323F79}" type="datetimeFigureOut">
              <a:rPr lang="en-US" smtClean="0"/>
              <a:t>4/2/19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5A9C66-A659-CA4C-81E6-8BF730F4B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FB400-D0AC-2A42-964C-7D2F4084A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F12B6-D72B-FE42-9F97-044637BE0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493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BA734-72CC-AF4B-884C-ACEA81F22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9C78C-DEF4-144B-9AA8-F61E2E4D1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4A8E2B-4638-F348-B466-82A53667D4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1FA662-C8F1-0A46-B7DC-99B13F13D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4BD94-BDD9-E24A-ACF1-B5E54F323F79}" type="datetimeFigureOut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8EBC4C-1E71-C647-9E78-10CFD94B8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B060DC-37B0-2745-9FF2-72AB0E960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F12B6-D72B-FE42-9F97-044637BE0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80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F3AB5-04D3-A443-BF7E-0B17E4420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A34A78-A52D-054E-B549-DFAF833FE2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B5603B-FF90-3A4C-BD2F-AD73E53CEE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DE2E35-5B0F-BC4C-968C-765DAC5A3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4BD94-BDD9-E24A-ACF1-B5E54F323F79}" type="datetimeFigureOut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EACB68-DC4E-2740-8190-3CE672DB3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1F0A0C-A1D4-9140-8BD9-56115DFAA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F12B6-D72B-FE42-9F97-044637BE0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302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AAFA41-38D7-3440-A154-D9355ABF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BF661-782B-C54D-A75A-5A7B3BC45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C05E7-7A11-EA42-8692-B6A7F9C461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84BD94-BDD9-E24A-ACF1-B5E54F323F79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97B67-9825-C54B-8E6C-6DB3CA88CC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7FF0A-7BAA-7844-BA9A-301DD9A9AD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F12B6-D72B-FE42-9F97-044637BE0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71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@dkelosky/how-to-automate-z-os-data-set-allocation-using-zowe-json-30e70fb960d8" TargetMode="External"/><Relationship Id="rId13" Type="http://schemas.openxmlformats.org/officeDocument/2006/relationships/hyperlink" Target="https://www.youtube.com/watch?v=Kndb_8DhQcE" TargetMode="External"/><Relationship Id="rId3" Type="http://schemas.openxmlformats.org/officeDocument/2006/relationships/hyperlink" Target="https://it.toolbox.com/blogs/trevoreddolls/best-job-in-the-world-022419" TargetMode="External"/><Relationship Id="rId7" Type="http://schemas.openxmlformats.org/officeDocument/2006/relationships/hyperlink" Target="https://medium.com/@dkelosky/zowe-and-hlasm-hello-world-build-deploy-695be1eb13dc" TargetMode="External"/><Relationship Id="rId12" Type="http://schemas.openxmlformats.org/officeDocument/2006/relationships/hyperlink" Target="https://www.brightworkresearch.com/saaseconomy/2019/01/04/how-to-understand-the-cost-advantages-of-mainframe-versus-on-premises-server/" TargetMode="External"/><Relationship Id="rId17" Type="http://schemas.openxmlformats.org/officeDocument/2006/relationships/hyperlink" Target="https://devops.com/webinars/bridging-modern-devops-and-the-mainframe/?submissionGuid=4a95d1da-5037-44e7-9658-c3a920a3aeec" TargetMode="External"/><Relationship Id="rId2" Type="http://schemas.openxmlformats.org/officeDocument/2006/relationships/hyperlink" Target="https://github.com/billpereira/zowe-cli-training" TargetMode="External"/><Relationship Id="rId16" Type="http://schemas.openxmlformats.org/officeDocument/2006/relationships/hyperlink" Target="https://www.share.org/blog/think-millennials-don-t-want-to-work-in-mainframe?-think-agai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bmsystemsmag.com/mainframe/trends/whatsnew/open-source-zowe-project/" TargetMode="External"/><Relationship Id="rId11" Type="http://schemas.openxmlformats.org/officeDocument/2006/relationships/hyperlink" Target="https://blog.rocketsoftware.com/2013/05/think-a-mainframe-is-expensive/#.XJqeexNKgWo" TargetMode="External"/><Relationship Id="rId5" Type="http://schemas.openxmlformats.org/officeDocument/2006/relationships/hyperlink" Target="https://www.openmainframeproject.org/blog/2019/02/04/keeping-up-with-the-zowians-best-ways-to-follow-zowe-community-developments" TargetMode="External"/><Relationship Id="rId15" Type="http://schemas.openxmlformats.org/officeDocument/2006/relationships/hyperlink" Target="https://www.youtube.com/watch?v=0XbfLBIoL0E" TargetMode="External"/><Relationship Id="rId10" Type="http://schemas.openxmlformats.org/officeDocument/2006/relationships/hyperlink" Target="https://www-01.ibm.com/events/wwe/ast/mtm/zowe.nsf/enrollall?openform" TargetMode="External"/><Relationship Id="rId4" Type="http://schemas.openxmlformats.org/officeDocument/2006/relationships/hyperlink" Target="https://www.openmainframeproject.org/projects/zowe" TargetMode="External"/><Relationship Id="rId9" Type="http://schemas.openxmlformats.org/officeDocument/2006/relationships/hyperlink" Target="https://www.youtube.com/channel/UC-WTXQQtz2m5iTflJLK59aw/videos" TargetMode="External"/><Relationship Id="rId14" Type="http://schemas.openxmlformats.org/officeDocument/2006/relationships/hyperlink" Target="https://www.linuxfoundation.org/blog/2019/02/how-zowe-is-bringing-the-mainframe-into-the-modern-ag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mage result for ibm mainframe">
            <a:extLst>
              <a:ext uri="{FF2B5EF4-FFF2-40B4-BE49-F238E27FC236}">
                <a16:creationId xmlns:a16="http://schemas.microsoft.com/office/drawing/2014/main" id="{DD643C1C-3EEE-134F-A33D-C6102DE30B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46" b="6941"/>
          <a:stretch/>
        </p:blipFill>
        <p:spPr bwMode="auto">
          <a:xfrm>
            <a:off x="20" y="-10"/>
            <a:ext cx="12191980" cy="6857990"/>
          </a:xfrm>
          <a:prstGeom prst="rect">
            <a:avLst/>
          </a:prstGeom>
          <a:noFill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B1ADDFA-C5C2-4449-A21E-EB44A583182E}"/>
              </a:ext>
            </a:extLst>
          </p:cNvPr>
          <p:cNvSpPr/>
          <p:nvPr/>
        </p:nvSpPr>
        <p:spPr>
          <a:xfrm>
            <a:off x="7488621" y="14514"/>
            <a:ext cx="4703379" cy="6857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6" descr="TechDay Horto - Logo (Preto).png">
            <a:extLst>
              <a:ext uri="{FF2B5EF4-FFF2-40B4-BE49-F238E27FC236}">
                <a16:creationId xmlns:a16="http://schemas.microsoft.com/office/drawing/2014/main" id="{841F5E79-C94F-864F-AF7A-AADB592E4F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2354317"/>
            <a:ext cx="1227083" cy="1227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TechDay Horto - Logo (Preto).png">
            <a:extLst>
              <a:ext uri="{FF2B5EF4-FFF2-40B4-BE49-F238E27FC236}">
                <a16:creationId xmlns:a16="http://schemas.microsoft.com/office/drawing/2014/main" id="{87A3D60E-C83D-8D41-95A9-C78B8B1FAE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322487-E619-704D-9B72-5B52CF2E3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021" y="138522"/>
            <a:ext cx="3690578" cy="2455333"/>
          </a:xfrm>
          <a:prstGeom prst="rect">
            <a:avLst/>
          </a:prstGeom>
          <a:noFill/>
        </p:spPr>
      </p:pic>
      <p:pic>
        <p:nvPicPr>
          <p:cNvPr id="1034" name="Picture 10" descr="Image result for zowe">
            <a:extLst>
              <a:ext uri="{FF2B5EF4-FFF2-40B4-BE49-F238E27FC236}">
                <a16:creationId xmlns:a16="http://schemas.microsoft.com/office/drawing/2014/main" id="{08E53F39-0B2E-1345-A685-547E36EB9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016" y="4264146"/>
            <a:ext cx="2940050" cy="147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808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C85B012-7A2B-CE4F-BD67-D8CE676BD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043" y="2524963"/>
            <a:ext cx="2715986" cy="1808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67E0BC5-CA8D-844D-BE51-4AD7B841E826}"/>
              </a:ext>
            </a:extLst>
          </p:cNvPr>
          <p:cNvSpPr/>
          <p:nvPr/>
        </p:nvSpPr>
        <p:spPr>
          <a:xfrm>
            <a:off x="6096000" y="2252523"/>
            <a:ext cx="3689856" cy="23529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pt" sz="2000" b="1" dirty="0"/>
              <a:t>Mainframes are </a:t>
            </a:r>
            <a:r>
              <a:rPr lang="pt" sz="2000" b="1" dirty="0" err="1"/>
              <a:t>dead</a:t>
            </a:r>
            <a:endParaRPr lang="pt" sz="20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pt" sz="2000" b="1" dirty="0"/>
              <a:t>Mainframes are </a:t>
            </a:r>
            <a:r>
              <a:rPr lang="pt" sz="2000" b="1" dirty="0" err="1"/>
              <a:t>expensive</a:t>
            </a:r>
            <a:endParaRPr lang="pt" sz="20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pt" sz="2000" b="1" dirty="0" err="1"/>
              <a:t>Legacy</a:t>
            </a:r>
            <a:r>
              <a:rPr lang="pt" sz="2000" b="1" dirty="0"/>
              <a:t> System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pt" sz="2000" b="1" dirty="0"/>
              <a:t>Mainframe </a:t>
            </a:r>
            <a:r>
              <a:rPr lang="pt" sz="2000" b="1" dirty="0" err="1"/>
              <a:t>is</a:t>
            </a:r>
            <a:r>
              <a:rPr lang="pt" sz="2000" b="1" dirty="0"/>
              <a:t> out </a:t>
            </a:r>
            <a:r>
              <a:rPr lang="pt" sz="2000" b="1" dirty="0" err="1"/>
              <a:t>of</a:t>
            </a:r>
            <a:r>
              <a:rPr lang="pt" sz="2000" b="1" dirty="0"/>
              <a:t> </a:t>
            </a:r>
            <a:r>
              <a:rPr lang="pt" sz="2000" b="1" dirty="0" err="1"/>
              <a:t>the</a:t>
            </a:r>
            <a:r>
              <a:rPr lang="pt" sz="2000" b="1" dirty="0"/>
              <a:t> </a:t>
            </a:r>
            <a:r>
              <a:rPr lang="pt" sz="2000" b="1" dirty="0" err="1"/>
              <a:t>cloud</a:t>
            </a:r>
            <a:endParaRPr lang="pt" sz="20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pt" sz="2000" b="1" dirty="0"/>
              <a:t>Mainframe </a:t>
            </a:r>
            <a:r>
              <a:rPr lang="pt" sz="2000" b="1" dirty="0" err="1"/>
              <a:t>is</a:t>
            </a:r>
            <a:r>
              <a:rPr lang="pt" sz="2000" b="1" dirty="0"/>
              <a:t> </a:t>
            </a:r>
            <a:r>
              <a:rPr lang="pt" sz="2000" b="1" dirty="0" err="1"/>
              <a:t>boring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55762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mainframe 3270">
            <a:extLst>
              <a:ext uri="{FF2B5EF4-FFF2-40B4-BE49-F238E27FC236}">
                <a16:creationId xmlns:a16="http://schemas.microsoft.com/office/drawing/2014/main" id="{3413D460-BCE7-B542-918F-F49FAF607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800" y="768350"/>
            <a:ext cx="6756400" cy="532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6017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zowe">
            <a:extLst>
              <a:ext uri="{FF2B5EF4-FFF2-40B4-BE49-F238E27FC236}">
                <a16:creationId xmlns:a16="http://schemas.microsoft.com/office/drawing/2014/main" id="{BF7DFBCB-6C99-2C4E-8428-980693980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342" y="1484171"/>
            <a:ext cx="7779316" cy="3889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590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9E94DA-050F-CD46-A1F3-7760E917E9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2C6C9C9-83BF-4A6C-A1BF-C1735C6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524" y="1"/>
            <a:ext cx="7295477" cy="6853457"/>
          </a:xfrm>
          <a:custGeom>
            <a:avLst/>
            <a:gdLst>
              <a:gd name="connsiteX0" fmla="*/ 2113864 w 7295477"/>
              <a:gd name="connsiteY0" fmla="*/ 0 h 6853457"/>
              <a:gd name="connsiteX1" fmla="*/ 5731689 w 7295477"/>
              <a:gd name="connsiteY1" fmla="*/ 0 h 6853457"/>
              <a:gd name="connsiteX2" fmla="*/ 5792604 w 7295477"/>
              <a:gd name="connsiteY2" fmla="*/ 31199 h 6853457"/>
              <a:gd name="connsiteX3" fmla="*/ 7277638 w 7295477"/>
              <a:gd name="connsiteY3" fmla="*/ 1446415 h 6853457"/>
              <a:gd name="connsiteX4" fmla="*/ 7295477 w 7295477"/>
              <a:gd name="connsiteY4" fmla="*/ 1478103 h 6853457"/>
              <a:gd name="connsiteX5" fmla="*/ 7295477 w 7295477"/>
              <a:gd name="connsiteY5" fmla="*/ 5482224 h 6853457"/>
              <a:gd name="connsiteX6" fmla="*/ 7195301 w 7295477"/>
              <a:gd name="connsiteY6" fmla="*/ 5644337 h 6853457"/>
              <a:gd name="connsiteX7" fmla="*/ 5956878 w 7295477"/>
              <a:gd name="connsiteY7" fmla="*/ 6835380 h 6853457"/>
              <a:gd name="connsiteX8" fmla="*/ 5925438 w 7295477"/>
              <a:gd name="connsiteY8" fmla="*/ 6853457 h 6853457"/>
              <a:gd name="connsiteX9" fmla="*/ 1920114 w 7295477"/>
              <a:gd name="connsiteY9" fmla="*/ 6853457 h 6853457"/>
              <a:gd name="connsiteX10" fmla="*/ 1888674 w 7295477"/>
              <a:gd name="connsiteY10" fmla="*/ 6835380 h 6853457"/>
              <a:gd name="connsiteX11" fmla="*/ 0 w 7295477"/>
              <a:gd name="connsiteY11" fmla="*/ 3480517 h 6853457"/>
              <a:gd name="connsiteX12" fmla="*/ 2052949 w 7295477"/>
              <a:gd name="connsiteY12" fmla="*/ 31199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5477" h="6853457">
                <a:moveTo>
                  <a:pt x="2113864" y="0"/>
                </a:moveTo>
                <a:lnTo>
                  <a:pt x="5731689" y="0"/>
                </a:lnTo>
                <a:lnTo>
                  <a:pt x="5792604" y="31199"/>
                </a:lnTo>
                <a:cubicBezTo>
                  <a:pt x="6404018" y="363339"/>
                  <a:pt x="6917255" y="853303"/>
                  <a:pt x="7277638" y="1446415"/>
                </a:cubicBezTo>
                <a:lnTo>
                  <a:pt x="7295477" y="1478103"/>
                </a:lnTo>
                <a:lnTo>
                  <a:pt x="7295477" y="5482224"/>
                </a:lnTo>
                <a:lnTo>
                  <a:pt x="7195301" y="5644337"/>
                </a:lnTo>
                <a:cubicBezTo>
                  <a:pt x="6875688" y="6126745"/>
                  <a:pt x="6452261" y="6534378"/>
                  <a:pt x="5956878" y="6835380"/>
                </a:cubicBezTo>
                <a:lnTo>
                  <a:pt x="5925438" y="6853457"/>
                </a:lnTo>
                <a:lnTo>
                  <a:pt x="1920114" y="6853457"/>
                </a:lnTo>
                <a:lnTo>
                  <a:pt x="1888674" y="6835380"/>
                </a:lnTo>
                <a:cubicBezTo>
                  <a:pt x="756370" y="6147375"/>
                  <a:pt x="0" y="4902276"/>
                  <a:pt x="0" y="3480517"/>
                </a:cubicBezTo>
                <a:cubicBezTo>
                  <a:pt x="0" y="1991056"/>
                  <a:pt x="830121" y="695479"/>
                  <a:pt x="2052949" y="3119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0B380-2887-1D49-91F3-86F6DD1650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18" r="20811"/>
          <a:stretch/>
        </p:blipFill>
        <p:spPr>
          <a:xfrm>
            <a:off x="5063089" y="1"/>
            <a:ext cx="7128913" cy="6853457"/>
          </a:xfrm>
          <a:custGeom>
            <a:avLst/>
            <a:gdLst>
              <a:gd name="connsiteX0" fmla="*/ 2343548 w 7128913"/>
              <a:gd name="connsiteY0" fmla="*/ 0 h 6853457"/>
              <a:gd name="connsiteX1" fmla="*/ 5168877 w 7128913"/>
              <a:gd name="connsiteY1" fmla="*/ 0 h 6853457"/>
              <a:gd name="connsiteX2" fmla="*/ 5218299 w 7128913"/>
              <a:gd name="connsiteY2" fmla="*/ 19487 h 6853457"/>
              <a:gd name="connsiteX3" fmla="*/ 7014769 w 7128913"/>
              <a:gd name="connsiteY3" fmla="*/ 1610837 h 6853457"/>
              <a:gd name="connsiteX4" fmla="*/ 7128913 w 7128913"/>
              <a:gd name="connsiteY4" fmla="*/ 1827198 h 6853457"/>
              <a:gd name="connsiteX5" fmla="*/ 7128913 w 7128913"/>
              <a:gd name="connsiteY5" fmla="*/ 5131581 h 6853457"/>
              <a:gd name="connsiteX6" fmla="*/ 7091067 w 7128913"/>
              <a:gd name="connsiteY6" fmla="*/ 5210750 h 6853457"/>
              <a:gd name="connsiteX7" fmla="*/ 5546646 w 7128913"/>
              <a:gd name="connsiteY7" fmla="*/ 6783375 h 6853457"/>
              <a:gd name="connsiteX8" fmla="*/ 5409811 w 7128913"/>
              <a:gd name="connsiteY8" fmla="*/ 6853457 h 6853457"/>
              <a:gd name="connsiteX9" fmla="*/ 2102613 w 7128913"/>
              <a:gd name="connsiteY9" fmla="*/ 6853457 h 6853457"/>
              <a:gd name="connsiteX10" fmla="*/ 1965779 w 7128913"/>
              <a:gd name="connsiteY10" fmla="*/ 6783375 h 6853457"/>
              <a:gd name="connsiteX11" fmla="*/ 0 w 7128913"/>
              <a:gd name="connsiteY11" fmla="*/ 3480517 h 6853457"/>
              <a:gd name="connsiteX12" fmla="*/ 2294125 w 7128913"/>
              <a:gd name="connsiteY12" fmla="*/ 19487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41623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C084B2-45EC-7A4C-9D2E-1FCFB0A09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495789"/>
            <a:ext cx="3292524" cy="186027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6AAE25-BD23-41B5-AAE4-1DA5898C2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573887"/>
            <a:ext cx="0" cy="3710227"/>
          </a:xfrm>
          <a:prstGeom prst="line">
            <a:avLst/>
          </a:prstGeom>
          <a:ln w="19050">
            <a:solidFill>
              <a:srgbClr val="7FD9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76A5D4E-B1E2-3740-BD93-E9721AB31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676" y="2212203"/>
            <a:ext cx="6184580" cy="242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433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A286E9-94A7-694E-8AFB-0B46F73B7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0" y="1418166"/>
            <a:ext cx="6261100" cy="469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C79349-0124-9D47-B509-F9B85C581BCB}"/>
              </a:ext>
            </a:extLst>
          </p:cNvPr>
          <p:cNvSpPr/>
          <p:nvPr/>
        </p:nvSpPr>
        <p:spPr>
          <a:xfrm>
            <a:off x="1303865" y="904501"/>
            <a:ext cx="123613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BE9FE"/>
                </a:solidFill>
                <a:highlight>
                  <a:srgbClr val="000000"/>
                </a:highlight>
                <a:latin typeface="Fira Code" panose="020B0509050000020004" pitchFamily="49" charset="0"/>
              </a:rPr>
              <a:t>"</a:t>
            </a:r>
            <a:r>
              <a:rPr lang="en-US" dirty="0">
                <a:solidFill>
                  <a:srgbClr val="8BE9FD"/>
                </a:solidFill>
                <a:highlight>
                  <a:srgbClr val="000000"/>
                </a:highlight>
                <a:latin typeface="Fira Code" panose="020B0509050000020004" pitchFamily="49" charset="0"/>
              </a:rPr>
              <a:t>build</a:t>
            </a:r>
            <a:r>
              <a:rPr lang="en-US" dirty="0">
                <a:solidFill>
                  <a:srgbClr val="8BE9FE"/>
                </a:solidFill>
                <a:highlight>
                  <a:srgbClr val="000000"/>
                </a:highlight>
                <a:latin typeface="Fira Code" panose="020B0509050000020004" pitchFamily="49" charset="0"/>
              </a:rPr>
              <a:t>"</a:t>
            </a:r>
            <a:r>
              <a:rPr lang="en-US" dirty="0">
                <a:solidFill>
                  <a:srgbClr val="FF79C6"/>
                </a:solidFill>
                <a:highlight>
                  <a:srgbClr val="000000"/>
                </a:highlight>
                <a:latin typeface="Fira Code" panose="020B0509050000020004" pitchFamily="49" charset="0"/>
              </a:rPr>
              <a:t>:</a:t>
            </a:r>
            <a:r>
              <a:rPr lang="en-US" dirty="0">
                <a:solidFill>
                  <a:srgbClr val="F8F8F2"/>
                </a:solidFill>
                <a:highlight>
                  <a:srgbClr val="000000"/>
                </a:highlight>
                <a:latin typeface="Fira Code" panose="020B0509050000020004" pitchFamily="49" charset="0"/>
              </a:rPr>
              <a:t> </a:t>
            </a:r>
            <a:r>
              <a:rPr lang="en-US" dirty="0">
                <a:solidFill>
                  <a:srgbClr val="E9F284"/>
                </a:solidFill>
                <a:highlight>
                  <a:srgbClr val="000000"/>
                </a:highlight>
                <a:latin typeface="Fira Code" panose="020B0509050000020004" pitchFamily="49" charset="0"/>
              </a:rPr>
              <a:t>"</a:t>
            </a:r>
            <a:r>
              <a:rPr lang="en-US" dirty="0" err="1">
                <a:solidFill>
                  <a:srgbClr val="F1FA8C"/>
                </a:solidFill>
                <a:highlight>
                  <a:srgbClr val="000000"/>
                </a:highlight>
                <a:latin typeface="Fira Code" panose="020B0509050000020004" pitchFamily="49" charset="0"/>
              </a:rPr>
              <a:t>zowe</a:t>
            </a:r>
            <a:r>
              <a:rPr lang="en-US" dirty="0">
                <a:solidFill>
                  <a:srgbClr val="F1FA8C"/>
                </a:solidFill>
                <a:highlight>
                  <a:srgbClr val="000000"/>
                </a:highlight>
                <a:latin typeface="Fira Code" panose="020B0509050000020004" pitchFamily="49" charset="0"/>
              </a:rPr>
              <a:t> jobs submit </a:t>
            </a:r>
            <a:r>
              <a:rPr lang="en-US" dirty="0" err="1">
                <a:solidFill>
                  <a:srgbClr val="F1FA8C"/>
                </a:solidFill>
                <a:highlight>
                  <a:srgbClr val="000000"/>
                </a:highlight>
                <a:latin typeface="Fira Code" panose="020B0509050000020004" pitchFamily="49" charset="0"/>
              </a:rPr>
              <a:t>lf</a:t>
            </a:r>
            <a:r>
              <a:rPr lang="en-US" dirty="0">
                <a:solidFill>
                  <a:srgbClr val="F1FA8C"/>
                </a:solidFill>
                <a:highlight>
                  <a:srgbClr val="000000"/>
                </a:highlight>
                <a:latin typeface="Fira Code" panose="020B0509050000020004" pitchFamily="49" charset="0"/>
              </a:rPr>
              <a:t> </a:t>
            </a:r>
            <a:r>
              <a:rPr lang="en-US" dirty="0">
                <a:solidFill>
                  <a:srgbClr val="FF79C6"/>
                </a:solidFill>
                <a:highlight>
                  <a:srgbClr val="000000"/>
                </a:highlight>
                <a:latin typeface="Fira Code" panose="020B0509050000020004" pitchFamily="49" charset="0"/>
              </a:rPr>
              <a:t>\"</a:t>
            </a:r>
            <a:r>
              <a:rPr lang="en-US" dirty="0">
                <a:solidFill>
                  <a:srgbClr val="F1FA8C"/>
                </a:solidFill>
                <a:highlight>
                  <a:srgbClr val="000000"/>
                </a:highlight>
                <a:latin typeface="Fira Code" panose="020B0509050000020004" pitchFamily="49" charset="0"/>
              </a:rPr>
              <a:t>./</a:t>
            </a:r>
            <a:r>
              <a:rPr lang="en-US" dirty="0" err="1">
                <a:solidFill>
                  <a:srgbClr val="F1FA8C"/>
                </a:solidFill>
                <a:highlight>
                  <a:srgbClr val="000000"/>
                </a:highlight>
                <a:latin typeface="Fira Code" panose="020B0509050000020004" pitchFamily="49" charset="0"/>
              </a:rPr>
              <a:t>copy.jcl</a:t>
            </a:r>
            <a:r>
              <a:rPr lang="en-US" dirty="0">
                <a:solidFill>
                  <a:srgbClr val="FF79C6"/>
                </a:solidFill>
                <a:highlight>
                  <a:srgbClr val="000000"/>
                </a:highlight>
                <a:latin typeface="Fira Code" panose="020B0509050000020004" pitchFamily="49" charset="0"/>
              </a:rPr>
              <a:t>\"</a:t>
            </a:r>
            <a:r>
              <a:rPr lang="en-US" dirty="0">
                <a:solidFill>
                  <a:srgbClr val="F1FA8C"/>
                </a:solidFill>
                <a:highlight>
                  <a:srgbClr val="000000"/>
                </a:highlight>
                <a:latin typeface="Fira Code" panose="020B0509050000020004" pitchFamily="49" charset="0"/>
              </a:rPr>
              <a:t> --directory </a:t>
            </a:r>
            <a:r>
              <a:rPr lang="en-US" dirty="0">
                <a:solidFill>
                  <a:srgbClr val="FF79C6"/>
                </a:solidFill>
                <a:highlight>
                  <a:srgbClr val="000000"/>
                </a:highlight>
                <a:latin typeface="Fira Code" panose="020B0509050000020004" pitchFamily="49" charset="0"/>
              </a:rPr>
              <a:t>\"</a:t>
            </a:r>
            <a:r>
              <a:rPr lang="en-US" dirty="0">
                <a:solidFill>
                  <a:srgbClr val="F1FA8C"/>
                </a:solidFill>
                <a:highlight>
                  <a:srgbClr val="000000"/>
                </a:highlight>
                <a:latin typeface="Fira Code" panose="020B0509050000020004" pitchFamily="49" charset="0"/>
              </a:rPr>
              <a:t>./output</a:t>
            </a:r>
            <a:r>
              <a:rPr lang="en-US" dirty="0">
                <a:solidFill>
                  <a:srgbClr val="FF79C6"/>
                </a:solidFill>
                <a:highlight>
                  <a:srgbClr val="000000"/>
                </a:highlight>
                <a:latin typeface="Fira Code" panose="020B0509050000020004" pitchFamily="49" charset="0"/>
              </a:rPr>
              <a:t>\"</a:t>
            </a:r>
            <a:r>
              <a:rPr lang="en-US" dirty="0">
                <a:solidFill>
                  <a:srgbClr val="E9F284"/>
                </a:solidFill>
                <a:highlight>
                  <a:srgbClr val="000000"/>
                </a:highlight>
                <a:latin typeface="Fira Code" panose="020B0509050000020004" pitchFamily="49" charset="0"/>
              </a:rPr>
              <a:t>"</a:t>
            </a:r>
            <a:endParaRPr lang="en-US" b="0" dirty="0">
              <a:solidFill>
                <a:srgbClr val="F8F8F2"/>
              </a:solidFill>
              <a:effectLst/>
              <a:highlight>
                <a:srgbClr val="000000"/>
              </a:highlight>
              <a:latin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946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EB4E7B-205D-A14C-AB46-089A1972D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8" r="40139" b="-1"/>
          <a:stretch/>
        </p:blipFill>
        <p:spPr>
          <a:xfrm>
            <a:off x="321731" y="321732"/>
            <a:ext cx="5728548" cy="6214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31A690-50E6-D449-813F-F50A0F4D0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387" b="-1"/>
          <a:stretch/>
        </p:blipFill>
        <p:spPr>
          <a:xfrm>
            <a:off x="6141721" y="321732"/>
            <a:ext cx="5728547" cy="62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52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5582C-B41A-3F4B-9D36-0EDB1737C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310D3-E235-8E44-8DD0-C5CC59C4D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200" dirty="0">
                <a:hlinkClick r:id="rId2"/>
              </a:rPr>
              <a:t>https://github.com/billpereira/zowe-cli-training</a:t>
            </a:r>
            <a:endParaRPr lang="en-US" sz="1200" dirty="0">
              <a:hlinkClick r:id="rId3"/>
            </a:endParaRPr>
          </a:p>
          <a:p>
            <a:r>
              <a:rPr lang="en-US" sz="1200" dirty="0">
                <a:hlinkClick r:id="rId3"/>
              </a:rPr>
              <a:t>https://computerworld.com.br/2016/06/13/sete-mitos-sobre-mainframe/</a:t>
            </a:r>
          </a:p>
          <a:p>
            <a:r>
              <a:rPr lang="en-US" sz="1200" dirty="0">
                <a:hlinkClick r:id="rId3"/>
              </a:rPr>
              <a:t>https://it.toolbox.com/blogs/trevoreddolls/best-job-in-the-world-022419</a:t>
            </a:r>
            <a:endParaRPr lang="en-US" sz="1200" dirty="0"/>
          </a:p>
          <a:p>
            <a:r>
              <a:rPr lang="en-US" sz="1200" dirty="0">
                <a:hlinkClick r:id="rId4"/>
              </a:rPr>
              <a:t>https://www.openmainframeproject.org/projects/zowe</a:t>
            </a:r>
            <a:endParaRPr lang="en-US" sz="1200" dirty="0"/>
          </a:p>
          <a:p>
            <a:r>
              <a:rPr lang="en-US" sz="1200" dirty="0">
                <a:hlinkClick r:id="rId5"/>
              </a:rPr>
              <a:t>https://www.openmainframeproject.org/blog/2019/02/04/keeping-up-with-the-zowians-best-ways-to-follow-zowe-community-developments</a:t>
            </a:r>
            <a:endParaRPr lang="en-US" sz="1200" dirty="0"/>
          </a:p>
          <a:p>
            <a:r>
              <a:rPr lang="en-US" sz="1200" dirty="0">
                <a:hlinkClick r:id="rId6"/>
              </a:rPr>
              <a:t>http://ibmsystemsmag.com/mainframe/trends/whatsnew/open-source-zowe-project/</a:t>
            </a:r>
            <a:endParaRPr lang="en-US" sz="1200" dirty="0"/>
          </a:p>
          <a:p>
            <a:r>
              <a:rPr lang="en-US" sz="1200" dirty="0">
                <a:hlinkClick r:id="rId7"/>
              </a:rPr>
              <a:t>https://medium.com/@dkelosky/zowe-and-hlasm-hello-world-build-deploy-695be1eb13dc</a:t>
            </a:r>
            <a:endParaRPr lang="en-US" sz="1200" dirty="0"/>
          </a:p>
          <a:p>
            <a:r>
              <a:rPr lang="en-US" sz="1200" dirty="0">
                <a:hlinkClick r:id="rId8"/>
              </a:rPr>
              <a:t>https://medium.com/@dkelosky/how-to-automate-z-os-data-set-allocation-using-zowe-json-30e70fb960d8</a:t>
            </a:r>
            <a:endParaRPr lang="en-US" sz="1200" dirty="0"/>
          </a:p>
          <a:p>
            <a:r>
              <a:rPr lang="en-US" sz="1200" dirty="0">
                <a:hlinkClick r:id="rId9"/>
              </a:rPr>
              <a:t>https://www.youtube.com/channel/UC-WTXQQtz2m5iTflJLK59aw/videos</a:t>
            </a:r>
            <a:endParaRPr lang="en-US" sz="1200" dirty="0"/>
          </a:p>
          <a:p>
            <a:r>
              <a:rPr lang="en-US" sz="1200" dirty="0">
                <a:hlinkClick r:id="rId10"/>
              </a:rPr>
              <a:t>https://www-01.ibm.com/events/wwe/ast/mtm/zowe.nsf/enrollall?openform</a:t>
            </a:r>
            <a:endParaRPr lang="en-US" sz="1200" dirty="0"/>
          </a:p>
          <a:p>
            <a:r>
              <a:rPr lang="en-US" sz="1200" dirty="0">
                <a:hlinkClick r:id="rId11"/>
              </a:rPr>
              <a:t>https://blog.rocketsoftware.com/2013/05/think-a-mainframe-is-expensive/#.XJqeexNKgWo</a:t>
            </a:r>
            <a:endParaRPr lang="en-US" sz="1200" dirty="0"/>
          </a:p>
          <a:p>
            <a:r>
              <a:rPr lang="en-US" sz="1200" dirty="0">
                <a:hlinkClick r:id="rId12"/>
              </a:rPr>
              <a:t>https://www.brightworkresearch.com/saaseconomy/2019/01/04/how-to-understand-the-cost-advantages-of-mainframe-versus-on-premises-server/</a:t>
            </a:r>
            <a:endParaRPr lang="en-US" sz="1200" dirty="0"/>
          </a:p>
          <a:p>
            <a:r>
              <a:rPr lang="en-US" sz="1200" dirty="0">
                <a:hlinkClick r:id="rId13"/>
              </a:rPr>
              <a:t>https://www.youtube.com/watch?v=Kndb_8DhQcE</a:t>
            </a:r>
            <a:endParaRPr lang="en-US" sz="1200" dirty="0"/>
          </a:p>
          <a:p>
            <a:r>
              <a:rPr lang="en-US" sz="1200" dirty="0">
                <a:hlinkClick r:id="rId14"/>
              </a:rPr>
              <a:t>https://www.linuxfoundation.org/blog/2019/02/how-zowe-is-bringing-the-mainframe-into-the-modern-age/</a:t>
            </a:r>
            <a:endParaRPr lang="en-US" sz="1200" dirty="0"/>
          </a:p>
          <a:p>
            <a:r>
              <a:rPr lang="en-US" sz="1200" dirty="0">
                <a:hlinkClick r:id="rId15"/>
              </a:rPr>
              <a:t>https://www.youtube.com/watch?v=0XbfLBIoL0E</a:t>
            </a:r>
            <a:endParaRPr lang="en-US" sz="1200" dirty="0"/>
          </a:p>
          <a:p>
            <a:r>
              <a:rPr lang="en-US" sz="1200" dirty="0">
                <a:hlinkClick r:id="rId16"/>
              </a:rPr>
              <a:t>https://www.share.org/blog/think-millennials-don-t-want-to-work-in-mainframe?-think-again</a:t>
            </a:r>
            <a:endParaRPr lang="en-US" sz="1200" dirty="0"/>
          </a:p>
          <a:p>
            <a:r>
              <a:rPr lang="en-US" sz="1200" dirty="0">
                <a:hlinkClick r:id="rId17"/>
              </a:rPr>
              <a:t>https://devops.com/webinars/bridging-modern-devops-and-the-mainframe/?submissionGuid=4a95d1da-5037-44e7-9658-c3a920a3aeec</a:t>
            </a:r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66263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1066</TotalTime>
  <Words>257</Words>
  <Application>Microsoft Macintosh PowerPoint</Application>
  <PresentationFormat>Widescreen</PresentationFormat>
  <Paragraphs>26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Fira Code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</cp:revision>
  <dcterms:created xsi:type="dcterms:W3CDTF">2019-03-29T18:01:25Z</dcterms:created>
  <dcterms:modified xsi:type="dcterms:W3CDTF">2019-04-03T17:50:16Z</dcterms:modified>
</cp:coreProperties>
</file>